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56" r:id="rId2"/>
    <p:sldId id="257" r:id="rId3"/>
    <p:sldId id="272" r:id="rId4"/>
    <p:sldId id="258" r:id="rId5"/>
    <p:sldId id="273" r:id="rId6"/>
    <p:sldId id="274" r:id="rId7"/>
    <p:sldId id="275" r:id="rId8"/>
    <p:sldId id="276" r:id="rId9"/>
    <p:sldId id="259" r:id="rId10"/>
  </p:sldIdLst>
  <p:sldSz cx="9144000" cy="6858000" type="screen4x3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9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8706" autoAdjust="0"/>
  </p:normalViewPr>
  <p:slideViewPr>
    <p:cSldViewPr>
      <p:cViewPr varScale="1">
        <p:scale>
          <a:sx n="68" d="100"/>
          <a:sy n="68" d="100"/>
        </p:scale>
        <p:origin x="-552" y="-2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F586A750-AE4E-499E-9C2E-165E814A32C9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39800" y="750888"/>
            <a:ext cx="5008563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6" tIns="48308" rIns="96616" bIns="4830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817" y="4759643"/>
            <a:ext cx="5510530" cy="4509135"/>
          </a:xfrm>
          <a:prstGeom prst="rect">
            <a:avLst/>
          </a:prstGeom>
        </p:spPr>
        <p:txBody>
          <a:bodyPr vert="horz" lIns="96616" tIns="48308" rIns="96616" bIns="48308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1698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9E8D601A-92B1-4348-83E1-15D4301675D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952837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B3D9C-6947-43EA-B952-1B344E2C7821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334F9595-DC9C-4197-8AE3-A87E94EB8C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B3D9C-6947-43EA-B952-1B344E2C7821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F9595-DC9C-4197-8AE3-A87E94EB8C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B3D9C-6947-43EA-B952-1B344E2C7821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F9595-DC9C-4197-8AE3-A87E94EB8C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B3D9C-6947-43EA-B952-1B344E2C7821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334F9595-DC9C-4197-8AE3-A87E94EB8C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B3D9C-6947-43EA-B952-1B344E2C7821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F9595-DC9C-4197-8AE3-A87E94EB8CA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B3D9C-6947-43EA-B952-1B344E2C7821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F9595-DC9C-4197-8AE3-A87E94EB8C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B3D9C-6947-43EA-B952-1B344E2C7821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334F9595-DC9C-4197-8AE3-A87E94EB8CA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B3D9C-6947-43EA-B952-1B344E2C7821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F9595-DC9C-4197-8AE3-A87E94EB8C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B3D9C-6947-43EA-B952-1B344E2C7821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F9595-DC9C-4197-8AE3-A87E94EB8C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B3D9C-6947-43EA-B952-1B344E2C7821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F9595-DC9C-4197-8AE3-A87E94EB8C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B3D9C-6947-43EA-B952-1B344E2C7821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F9595-DC9C-4197-8AE3-A87E94EB8CA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D8CB3D9C-6947-43EA-B952-1B344E2C7821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34F9595-DC9C-4197-8AE3-A87E94EB8CA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Фёдор\Desktop\02P58PICGk2_1024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EFF0F4"/>
              </a:clrFrom>
              <a:clrTo>
                <a:srgbClr val="EFF0F4">
                  <a:alpha val="0"/>
                </a:srgbClr>
              </a:clrTo>
            </a:clrChange>
            <a:lum/>
          </a:blip>
          <a:srcRect/>
          <a:stretch>
            <a:fillRect/>
          </a:stretch>
        </p:blipFill>
        <p:spPr bwMode="auto">
          <a:xfrm>
            <a:off x="226157" y="152200"/>
            <a:ext cx="8917843" cy="6705800"/>
          </a:xfrm>
          <a:prstGeom prst="rect">
            <a:avLst/>
          </a:prstGeom>
          <a:noFill/>
        </p:spPr>
      </p:pic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4644008" y="5357826"/>
            <a:ext cx="457325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Book Antiqua" pitchFamily="18" charset="0"/>
                <a:ea typeface="Calibri" pitchFamily="34" charset="0"/>
                <a:cs typeface="Andalus" pitchFamily="18" charset="-78"/>
              </a:rPr>
              <a:t>музыкальный руководитель </a:t>
            </a:r>
            <a:b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Book Antiqua" pitchFamily="18" charset="0"/>
                <a:ea typeface="Calibri" pitchFamily="34" charset="0"/>
                <a:cs typeface="Andalus" pitchFamily="18" charset="-78"/>
              </a:rPr>
            </a:b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Book Antiqua" pitchFamily="18" charset="0"/>
                <a:ea typeface="Calibri" pitchFamily="34" charset="0"/>
                <a:cs typeface="Andalus" pitchFamily="18" charset="-78"/>
              </a:rPr>
              <a:t>Степанова Н.Е.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Book Antiqua" pitchFamily="18" charset="0"/>
                <a:ea typeface="Calibri" pitchFamily="34" charset="0"/>
                <a:cs typeface="Andalus" pitchFamily="18" charset="-78"/>
              </a:rPr>
              <a:t/>
            </a:r>
            <a:b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Book Antiqua" pitchFamily="18" charset="0"/>
                <a:ea typeface="Calibri" pitchFamily="34" charset="0"/>
                <a:cs typeface="Andalus" pitchFamily="18" charset="-78"/>
              </a:rPr>
            </a:b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Book Antiqua" pitchFamily="18" charset="0"/>
                <a:ea typeface="Calibri" pitchFamily="34" charset="0"/>
                <a:cs typeface="Andalus" pitchFamily="18" charset="-78"/>
              </a:rPr>
              <a:t>МАДОУ детский сад «Аленушка»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Book Antiqua" pitchFamily="18" charset="0"/>
              <a:ea typeface="Calibri" pitchFamily="34" charset="0"/>
              <a:cs typeface="Andalus" pitchFamily="18" charset="-78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b="1" dirty="0" smtClean="0">
                <a:solidFill>
                  <a:srgbClr val="C00000"/>
                </a:solidFill>
                <a:latin typeface="Book Antiqua" pitchFamily="18" charset="0"/>
                <a:ea typeface="Calibri" pitchFamily="34" charset="0"/>
                <a:cs typeface="Andalus" pitchFamily="18" charset="-78"/>
              </a:rPr>
              <a:t>г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Book Antiqua" pitchFamily="18" charset="0"/>
                <a:ea typeface="Calibri" pitchFamily="34" charset="0"/>
                <a:cs typeface="Andalus" pitchFamily="18" charset="-78"/>
              </a:rPr>
              <a:t>.о.г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Book Antiqua" pitchFamily="18" charset="0"/>
                <a:ea typeface="Calibri" pitchFamily="34" charset="0"/>
                <a:cs typeface="Andalus" pitchFamily="18" charset="-78"/>
              </a:rPr>
              <a:t>.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Book Antiqua" pitchFamily="18" charset="0"/>
                <a:ea typeface="Calibri" pitchFamily="34" charset="0"/>
                <a:cs typeface="Andalus" pitchFamily="18" charset="-78"/>
              </a:rPr>
              <a:t>Бор, п. Большое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Book Antiqua" pitchFamily="18" charset="0"/>
                <a:ea typeface="Calibri" pitchFamily="34" charset="0"/>
                <a:cs typeface="Andalus" pitchFamily="18" charset="-78"/>
              </a:rPr>
              <a:t>Пикино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Book Antiqua" pitchFamily="18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835696" y="2551836"/>
            <a:ext cx="583264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4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еречень </a:t>
            </a:r>
            <a:r>
              <a:rPr lang="ru-RU" sz="24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музыкальных произведений в соответствии с </a:t>
            </a:r>
            <a:r>
              <a:rPr lang="ru-RU" sz="24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 образовательной </a:t>
            </a:r>
            <a:r>
              <a:rPr lang="ru-RU" sz="24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программой дошкольного образования, с учетом </a:t>
            </a:r>
            <a:r>
              <a:rPr lang="ru-RU" sz="24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возраста детей </a:t>
            </a:r>
            <a:r>
              <a:rPr lang="ru-RU" sz="24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прослушивания в домашних </a:t>
            </a:r>
            <a:r>
              <a:rPr lang="ru-RU" sz="24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условиях</a:t>
            </a:r>
            <a:endParaRPr lang="ru-RU" sz="2400" dirty="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://elite-league.com/sites/default/files/social_posts/konnnicjhi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68932"/>
          <a:stretch>
            <a:fillRect/>
          </a:stretch>
        </p:blipFill>
        <p:spPr bwMode="auto">
          <a:xfrm>
            <a:off x="-142908" y="0"/>
            <a:ext cx="2285984" cy="6643734"/>
          </a:xfrm>
          <a:prstGeom prst="rect">
            <a:avLst/>
          </a:prstGeom>
          <a:noFill/>
        </p:spPr>
      </p:pic>
      <p:pic>
        <p:nvPicPr>
          <p:cNvPr id="6" name="Picture 4" descr="http://elite-league.com/sites/default/files/social_posts/konnnicjhi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74628"/>
          <a:stretch>
            <a:fillRect/>
          </a:stretch>
        </p:blipFill>
        <p:spPr bwMode="auto">
          <a:xfrm>
            <a:off x="7277088" y="214266"/>
            <a:ext cx="1866912" cy="6643734"/>
          </a:xfrm>
          <a:prstGeom prst="rect">
            <a:avLst/>
          </a:prstGeom>
          <a:noFill/>
        </p:spPr>
      </p:pic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1475656" y="1268760"/>
            <a:ext cx="635798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1" u="none" strike="noStrike" cap="none" normalizeH="0" baseline="0" dirty="0" smtClean="0">
                <a:ln>
                  <a:noFill/>
                </a:ln>
                <a:effectLst/>
                <a:latin typeface="Bookman Old Style" pitchFamily="18" charset="0"/>
                <a:ea typeface="Calibri" pitchFamily="34" charset="0"/>
                <a:cs typeface="Andalus" pitchFamily="18" charset="-78"/>
              </a:rPr>
              <a:t>     </a:t>
            </a:r>
            <a:endParaRPr kumimoji="0" lang="ru-RU" sz="1600" b="0" i="0" u="none" strike="noStrike" cap="none" normalizeH="0" baseline="0" dirty="0" smtClean="0">
              <a:ln>
                <a:noFill/>
              </a:ln>
              <a:effectLst/>
              <a:latin typeface="Bookman Old Style" pitchFamily="18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547664" y="260648"/>
            <a:ext cx="6048672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Примерный музыкальный репертуар для слушания с детьми раннего возраста:</a:t>
            </a:r>
          </a:p>
          <a:p>
            <a:pPr lvl="0" algn="ctr"/>
            <a:r>
              <a:rPr lang="ru-RU" sz="1600" b="1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1 года до 1 года 6 </a:t>
            </a:r>
            <a:r>
              <a:rPr lang="ru-RU" sz="1600" b="1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месяцев</a:t>
            </a:r>
            <a:endParaRPr lang="ru-RU" sz="2400" dirty="0" smtClean="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«Полянка» </a:t>
            </a:r>
            <a:r>
              <a:rPr lang="ru-RU" sz="1600" dirty="0" err="1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р.н.м.обр.Г.Фрида</a:t>
            </a:r>
            <a:endParaRPr lang="ru-RU" sz="1600" dirty="0" smtClean="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«Колыбельная», муз. </a:t>
            </a:r>
            <a:r>
              <a:rPr lang="ru-RU" sz="1600" dirty="0" err="1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В.Агафонникова</a:t>
            </a:r>
            <a:endParaRPr lang="ru-RU" sz="1600" dirty="0" smtClean="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«Искупался Иванушка» </a:t>
            </a:r>
            <a:r>
              <a:rPr lang="ru-RU" sz="1600" dirty="0" err="1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р.н.м</a:t>
            </a:r>
            <a:r>
              <a:rPr lang="ru-RU" sz="16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«Как у наших у ворот», </a:t>
            </a:r>
            <a:r>
              <a:rPr lang="ru-RU" sz="1600" dirty="0" err="1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рус.нар.мелод</a:t>
            </a:r>
            <a:r>
              <a:rPr lang="ru-RU" sz="16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600" dirty="0" err="1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браб</a:t>
            </a:r>
            <a:r>
              <a:rPr lang="ru-RU" sz="16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А.Быканова</a:t>
            </a:r>
            <a:endParaRPr lang="ru-RU" sz="1600" dirty="0" smtClean="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«Верхом на лошадке» муз. </a:t>
            </a:r>
            <a:r>
              <a:rPr lang="ru-RU" sz="1600" dirty="0" err="1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А.Гречанинова</a:t>
            </a:r>
            <a:endParaRPr lang="ru-RU" sz="1600" dirty="0" smtClean="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«Танец» муз. А. Гречанинова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«Колыбельная» </a:t>
            </a:r>
            <a:r>
              <a:rPr lang="ru-RU" sz="1600" dirty="0" err="1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музА.Гречанинова</a:t>
            </a:r>
            <a:endParaRPr lang="ru-RU" sz="1600" dirty="0" smtClean="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«Мотылек» муз. </a:t>
            </a:r>
            <a:r>
              <a:rPr lang="ru-RU" sz="1600" dirty="0" err="1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С.Майкапара</a:t>
            </a:r>
            <a:endParaRPr lang="ru-RU" sz="1600" dirty="0" smtClean="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«Сказочка» муз. </a:t>
            </a:r>
            <a:r>
              <a:rPr lang="ru-RU" sz="1600" dirty="0" err="1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С.Майкапара</a:t>
            </a:r>
            <a:endParaRPr lang="ru-RU" sz="1600" dirty="0" smtClean="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b="1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1 года 6 </a:t>
            </a:r>
            <a:r>
              <a:rPr lang="ru-RU" sz="1600" b="1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месяцев до </a:t>
            </a:r>
            <a:r>
              <a:rPr lang="ru-RU" sz="1600" b="1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лет</a:t>
            </a:r>
            <a:endParaRPr lang="ru-RU" sz="1600" b="1" dirty="0" smtClean="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«Лошадка», муз. Е. Тиличеевой, сл. Н. </a:t>
            </a:r>
            <a:r>
              <a:rPr lang="ru-RU" sz="16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Френкель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«Курочки и цыплята</a:t>
            </a:r>
            <a:r>
              <a:rPr lang="ru-RU" sz="16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муз</a:t>
            </a:r>
            <a:r>
              <a:rPr lang="ru-RU" sz="16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Е. </a:t>
            </a:r>
            <a:r>
              <a:rPr lang="ru-RU" sz="16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Тиличеевой</a:t>
            </a:r>
            <a:endParaRPr lang="ru-RU" sz="1600" dirty="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«Вальс </a:t>
            </a:r>
            <a:r>
              <a:rPr lang="ru-RU" sz="16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собачек», муз. А. </a:t>
            </a:r>
            <a:r>
              <a:rPr lang="ru-RU" sz="16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Артоболевской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Вторая венгерская рапсодия </a:t>
            </a:r>
            <a:r>
              <a:rPr lang="ru-RU" sz="16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Ф. Листа (фрагмент</a:t>
            </a:r>
            <a:r>
              <a:rPr lang="ru-RU" sz="16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«Три подружки», муз. Д. </a:t>
            </a:r>
            <a:r>
              <a:rPr lang="ru-RU" sz="1600" dirty="0" err="1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Кабалевского</a:t>
            </a:r>
            <a:endParaRPr lang="ru-RU" sz="1600" dirty="0" smtClean="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«Весело — грустно», муз. Л. </a:t>
            </a:r>
            <a:r>
              <a:rPr lang="ru-RU" sz="16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Бетховена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«Марш», муз. С. </a:t>
            </a:r>
            <a:r>
              <a:rPr lang="ru-RU" sz="16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Прокофьева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6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Спортивный марш</a:t>
            </a:r>
            <a:r>
              <a:rPr lang="ru-RU" sz="16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муз. И. </a:t>
            </a:r>
            <a:r>
              <a:rPr lang="ru-RU" sz="16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Дунаевского</a:t>
            </a:r>
            <a:endParaRPr lang="ru-RU" sz="1600" dirty="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«Наша </a:t>
            </a:r>
            <a:r>
              <a:rPr lang="ru-RU" sz="16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Таня», «Уронили мишку», «Идет бычок», </a:t>
            </a:r>
            <a:r>
              <a:rPr lang="ru-RU" sz="1600" dirty="0" err="1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муз.Э</a:t>
            </a:r>
            <a:r>
              <a:rPr lang="ru-RU" sz="16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Елисеевой-   Шмидт</a:t>
            </a:r>
            <a:r>
              <a:rPr lang="ru-RU" sz="16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стихи А. </a:t>
            </a:r>
            <a:r>
              <a:rPr lang="ru-RU" sz="1600" dirty="0" err="1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Барто</a:t>
            </a:r>
            <a:endParaRPr lang="ru-RU" sz="1600" dirty="0" smtClean="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«Материнские ласки», «Жалоба», «</a:t>
            </a:r>
            <a:r>
              <a:rPr lang="ru-RU" sz="16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Грустная песенка</a:t>
            </a:r>
            <a:r>
              <a:rPr lang="ru-RU" sz="16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«Вальс», муз. А. Гречанинова.</a:t>
            </a:r>
            <a:endParaRPr lang="ru-RU" sz="1600" dirty="0" smtClean="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1600" dirty="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://elite-league.com/sites/default/files/social_posts/konnnicjhi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68932"/>
          <a:stretch>
            <a:fillRect/>
          </a:stretch>
        </p:blipFill>
        <p:spPr bwMode="auto">
          <a:xfrm>
            <a:off x="-142908" y="0"/>
            <a:ext cx="2285984" cy="6643734"/>
          </a:xfrm>
          <a:prstGeom prst="rect">
            <a:avLst/>
          </a:prstGeom>
          <a:noFill/>
        </p:spPr>
      </p:pic>
      <p:pic>
        <p:nvPicPr>
          <p:cNvPr id="6" name="Picture 4" descr="http://elite-league.com/sites/default/files/social_posts/konnnicjhi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74628"/>
          <a:stretch>
            <a:fillRect/>
          </a:stretch>
        </p:blipFill>
        <p:spPr bwMode="auto">
          <a:xfrm>
            <a:off x="7277088" y="214266"/>
            <a:ext cx="1866912" cy="6643734"/>
          </a:xfrm>
          <a:prstGeom prst="rect">
            <a:avLst/>
          </a:prstGeom>
          <a:noFill/>
        </p:spPr>
      </p:pic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1475656" y="1268760"/>
            <a:ext cx="635798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1" u="none" strike="noStrike" cap="none" normalizeH="0" baseline="0" dirty="0" smtClean="0">
                <a:ln>
                  <a:noFill/>
                </a:ln>
                <a:effectLst/>
                <a:latin typeface="Bookman Old Style" pitchFamily="18" charset="0"/>
                <a:ea typeface="Calibri" pitchFamily="34" charset="0"/>
                <a:cs typeface="Andalus" pitchFamily="18" charset="-78"/>
              </a:rPr>
              <a:t>     </a:t>
            </a:r>
            <a:endParaRPr kumimoji="0" lang="ru-RU" sz="1600" b="0" i="0" u="none" strike="noStrike" cap="none" normalizeH="0" baseline="0" dirty="0" smtClean="0">
              <a:ln>
                <a:noFill/>
              </a:ln>
              <a:effectLst/>
              <a:latin typeface="Bookman Old Style" pitchFamily="18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509374" y="214266"/>
            <a:ext cx="6048672" cy="6586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2 лет  до 3 </a:t>
            </a:r>
            <a:r>
              <a:rPr lang="ru-RU" sz="1600" b="1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лет</a:t>
            </a:r>
            <a:endParaRPr lang="ru-RU" sz="1600" b="1" dirty="0" smtClean="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45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«Лошадка», муз. Е. Тиличеевой, сл. Н. Френкель</a:t>
            </a:r>
            <a:r>
              <a:rPr lang="ru-RU" sz="145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45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5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«Наша погремушка</a:t>
            </a:r>
            <a:r>
              <a:rPr lang="ru-RU" sz="145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муз</a:t>
            </a:r>
            <a:r>
              <a:rPr lang="ru-RU" sz="145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И. Арсеева, сл. И. </a:t>
            </a:r>
            <a:r>
              <a:rPr lang="ru-RU" sz="1450" dirty="0" err="1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Черницкой</a:t>
            </a:r>
            <a:r>
              <a:rPr lang="ru-RU" sz="145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1450" dirty="0" smtClean="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45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45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Зайка», рус. нар. мелодия, </a:t>
            </a:r>
            <a:r>
              <a:rPr lang="ru-RU" sz="1450" dirty="0" err="1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обраб</a:t>
            </a:r>
            <a:r>
              <a:rPr lang="ru-RU" sz="145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Ан. </a:t>
            </a:r>
            <a:r>
              <a:rPr lang="ru-RU" sz="145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Александрова</a:t>
            </a:r>
            <a:r>
              <a:rPr lang="ru-RU" sz="145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сл. Т. </a:t>
            </a:r>
            <a:r>
              <a:rPr lang="ru-RU" sz="1450" dirty="0" err="1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Бабаджан</a:t>
            </a:r>
            <a:r>
              <a:rPr lang="ru-RU" sz="145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45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45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Корова», муз. М. </a:t>
            </a:r>
            <a:r>
              <a:rPr lang="ru-RU" sz="1450" dirty="0" err="1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Раухвергера</a:t>
            </a:r>
            <a:r>
              <a:rPr lang="ru-RU" sz="145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сл. О. </a:t>
            </a:r>
            <a:r>
              <a:rPr lang="ru-RU" sz="1450" dirty="0" err="1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Высотской</a:t>
            </a:r>
            <a:r>
              <a:rPr lang="ru-RU" sz="145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1450" dirty="0" smtClean="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45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450" dirty="0" err="1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Кошка</a:t>
            </a:r>
            <a:r>
              <a:rPr lang="ru-RU" sz="1450" dirty="0" err="1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»,муз</a:t>
            </a:r>
            <a:r>
              <a:rPr lang="ru-RU" sz="145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Ан. Александрова, сл. Н. Френкель; </a:t>
            </a:r>
            <a:endParaRPr lang="ru-RU" sz="1450" dirty="0" smtClean="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45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45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Слон», «Куры и петухи» (из «</a:t>
            </a:r>
            <a:r>
              <a:rPr lang="ru-RU" sz="145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Карнавала животных</a:t>
            </a:r>
            <a:r>
              <a:rPr lang="ru-RU" sz="145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К. Сен-Санса</a:t>
            </a:r>
            <a:r>
              <a:rPr lang="ru-RU" sz="145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45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45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Зима», «Зимнее утро», муз. П. Чайковского</a:t>
            </a:r>
            <a:r>
              <a:rPr lang="ru-RU" sz="145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45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5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450" dirty="0" err="1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Весною</a:t>
            </a:r>
            <a:r>
              <a:rPr lang="ru-RU" sz="1450" dirty="0" err="1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»,«</a:t>
            </a:r>
            <a:r>
              <a:rPr lang="ru-RU" sz="1450" dirty="0" err="1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Осенью</a:t>
            </a:r>
            <a:r>
              <a:rPr lang="ru-RU" sz="145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муз. С. </a:t>
            </a:r>
            <a:r>
              <a:rPr lang="ru-RU" sz="1450" dirty="0" err="1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Майкапара</a:t>
            </a:r>
            <a:r>
              <a:rPr lang="ru-RU" sz="145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45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5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«Цветики», муз. В. Карасевой, сл. Н. Френкель;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45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«Вот как мы умеем», «Марш и бег», муз. Е. Тиличеевой, сл. Н. Френкель</a:t>
            </a:r>
            <a:r>
              <a:rPr lang="ru-RU" sz="145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45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5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450" dirty="0" err="1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Гопачок</a:t>
            </a:r>
            <a:r>
              <a:rPr lang="ru-RU" sz="145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</a:t>
            </a:r>
            <a:r>
              <a:rPr lang="ru-RU" sz="1450" dirty="0" err="1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</a:t>
            </a:r>
            <a:r>
              <a:rPr lang="ru-RU" sz="145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нар. мелодия, </a:t>
            </a:r>
            <a:r>
              <a:rPr lang="ru-RU" sz="1450" dirty="0" err="1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обраб</a:t>
            </a:r>
            <a:r>
              <a:rPr lang="ru-RU" sz="145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М. </a:t>
            </a:r>
            <a:r>
              <a:rPr lang="ru-RU" sz="1450" dirty="0" err="1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Раухвергера</a:t>
            </a:r>
            <a:r>
              <a:rPr lang="ru-RU" sz="145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1450" dirty="0" smtClean="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45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45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Догонялки», муз. Н. Александровой, </a:t>
            </a:r>
            <a:r>
              <a:rPr lang="ru-RU" sz="145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сл. Т</a:t>
            </a:r>
            <a:r>
              <a:rPr lang="ru-RU" sz="145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50" dirty="0" err="1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Бабаджан</a:t>
            </a:r>
            <a:r>
              <a:rPr lang="ru-RU" sz="145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1450" dirty="0" smtClean="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45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45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Из-под дуба», рус. нар. плясовая мелодия; </a:t>
            </a:r>
            <a:endParaRPr lang="ru-RU" sz="1450" dirty="0" smtClean="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45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45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Кошечка» (к игре «Кошка и котята»), муз. В. Витлина, сл. Н. Найденовой</a:t>
            </a:r>
            <a:r>
              <a:rPr lang="ru-RU" sz="145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45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5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450" dirty="0" err="1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Микита</a:t>
            </a:r>
            <a:r>
              <a:rPr lang="ru-RU" sz="145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белорус. нар. </a:t>
            </a:r>
            <a:r>
              <a:rPr lang="ru-RU" sz="145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мелодия, </a:t>
            </a:r>
            <a:r>
              <a:rPr lang="ru-RU" sz="1450" dirty="0" err="1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обраб</a:t>
            </a:r>
            <a:r>
              <a:rPr lang="ru-RU" sz="145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С. Полонского</a:t>
            </a:r>
            <a:r>
              <a:rPr lang="ru-RU" sz="145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45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5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«Пляска с платочком», муз. Е. Тиличеевой, сл. И. </a:t>
            </a:r>
            <a:r>
              <a:rPr lang="ru-RU" sz="1450" dirty="0" err="1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Грантовской</a:t>
            </a:r>
            <a:endParaRPr lang="ru-RU" sz="1450" dirty="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45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«Полянка</a:t>
            </a:r>
            <a:r>
              <a:rPr lang="ru-RU" sz="145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рус. нар. мелодия, </a:t>
            </a:r>
            <a:r>
              <a:rPr lang="ru-RU" sz="1450" dirty="0" err="1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обраб</a:t>
            </a:r>
            <a:r>
              <a:rPr lang="ru-RU" sz="145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Г. Фрида</a:t>
            </a:r>
            <a:r>
              <a:rPr lang="ru-RU" sz="145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45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5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«Птички» (вступление), </a:t>
            </a:r>
            <a:r>
              <a:rPr lang="ru-RU" sz="1450" dirty="0" err="1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муз.Г</a:t>
            </a:r>
            <a:r>
              <a:rPr lang="ru-RU" sz="145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Фрида</a:t>
            </a:r>
            <a:r>
              <a:rPr lang="ru-RU" sz="145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45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5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«Стукалка», </a:t>
            </a:r>
            <a:r>
              <a:rPr lang="ru-RU" sz="1450" dirty="0" err="1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</a:t>
            </a:r>
            <a:r>
              <a:rPr lang="ru-RU" sz="145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нар. мелодия; </a:t>
            </a:r>
            <a:endParaRPr lang="ru-RU" sz="1450" dirty="0" smtClean="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45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45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Утро», муз. Г. Гриневича, сл. С. Прокофьевой</a:t>
            </a:r>
            <a:r>
              <a:rPr lang="ru-RU" sz="145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45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5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«Юрочка», белорус. нар. плясовая мелодия, </a:t>
            </a:r>
            <a:r>
              <a:rPr lang="ru-RU" sz="1450" dirty="0" err="1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обраб</a:t>
            </a:r>
            <a:r>
              <a:rPr lang="ru-RU" sz="145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Ан. Александрова</a:t>
            </a:r>
            <a:r>
              <a:rPr lang="ru-RU" sz="145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45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«Пляска с </a:t>
            </a:r>
            <a:r>
              <a:rPr lang="ru-RU" sz="145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куклами», «Пляска с платочками», нем. нар. плясовые мелодии, сл. A. Ануфриевой; </a:t>
            </a:r>
            <a:endParaRPr lang="ru-RU" sz="1450" dirty="0" smtClean="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45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45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Ай-да», муз. В. </a:t>
            </a:r>
            <a:r>
              <a:rPr lang="ru-RU" sz="1450" dirty="0" err="1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Верховинца</a:t>
            </a:r>
            <a:r>
              <a:rPr lang="ru-RU" sz="145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45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5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«Где ты, зайка?», рус. нар. мелодия, </a:t>
            </a:r>
            <a:r>
              <a:rPr lang="ru-RU" sz="1450" dirty="0" err="1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обраб</a:t>
            </a:r>
            <a:r>
              <a:rPr lang="ru-RU" sz="145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Е</a:t>
            </a:r>
            <a:r>
              <a:rPr lang="ru-RU" sz="145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Тиличеевой.</a:t>
            </a:r>
          </a:p>
        </p:txBody>
      </p:sp>
    </p:spTree>
    <p:extLst>
      <p:ext uri="{BB962C8B-B14F-4D97-AF65-F5344CB8AC3E}">
        <p14:creationId xmlns:p14="http://schemas.microsoft.com/office/powerpoint/2010/main" xmlns="" val="1489746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кругленный прямоугольник 10"/>
          <p:cNvSpPr/>
          <p:nvPr/>
        </p:nvSpPr>
        <p:spPr>
          <a:xfrm>
            <a:off x="221656" y="1114484"/>
            <a:ext cx="8643998" cy="569889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i="1" dirty="0" smtClean="0">
                <a:latin typeface="Bookman Old Style" pitchFamily="18" charset="0"/>
              </a:rPr>
              <a:t>.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Bookman Old Style" pitchFamily="18" charset="0"/>
            </a:endParaRPr>
          </a:p>
        </p:txBody>
      </p:sp>
      <p:pic>
        <p:nvPicPr>
          <p:cNvPr id="10" name="Picture 7" descr="http://toysplay.ru/wp-content/uploads/2015/07/Fotolia_59992212_Subscription_Monthly_XXL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98125" y="-171400"/>
            <a:ext cx="8362063" cy="2571768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611559" y="1268760"/>
            <a:ext cx="8036223" cy="5970865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 lvl="0" algn="ctr"/>
            <a:r>
              <a:rPr lang="ru-RU" sz="20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Примерный музыкальный репертуар для слушания с детьми </a:t>
            </a:r>
            <a:r>
              <a:rPr lang="ru-RU" sz="20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3-4-лет (младшая группа)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«Грустный дождик», «Вальс», муз. Д. </a:t>
            </a:r>
            <a:r>
              <a:rPr lang="ru-RU" sz="1400" dirty="0" err="1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Кабалевского</a:t>
            </a:r>
            <a:r>
              <a:rPr lang="ru-RU" sz="14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4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Листопад», </a:t>
            </a:r>
            <a:r>
              <a:rPr lang="ru-RU" sz="1400" dirty="0" err="1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муз.Т</a:t>
            </a:r>
            <a:r>
              <a:rPr lang="ru-RU" sz="14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 err="1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Попатенко</a:t>
            </a:r>
            <a:r>
              <a:rPr lang="ru-RU" sz="14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1400" dirty="0" smtClean="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4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Осенью», муз. С. </a:t>
            </a:r>
            <a:r>
              <a:rPr lang="ru-RU" sz="1400" dirty="0" err="1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Майкапара</a:t>
            </a:r>
            <a:r>
              <a:rPr lang="ru-RU" sz="14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1400" dirty="0" smtClean="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4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Марш», муз. М. Журбина; </a:t>
            </a:r>
            <a:endParaRPr lang="ru-RU" sz="1400" dirty="0" smtClean="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4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Плясовая</a:t>
            </a:r>
            <a:r>
              <a:rPr lang="ru-RU" sz="14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рус</a:t>
            </a:r>
            <a:r>
              <a:rPr lang="ru-RU" sz="14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нар. мелодия; </a:t>
            </a:r>
            <a:endParaRPr lang="ru-RU" sz="1400" dirty="0" smtClean="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4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Ласковая песенка», муз. М. </a:t>
            </a:r>
            <a:r>
              <a:rPr lang="ru-RU" sz="1400" dirty="0" err="1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Раухвергера</a:t>
            </a:r>
            <a:r>
              <a:rPr lang="ru-RU" sz="14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сл. Т. </a:t>
            </a:r>
            <a:r>
              <a:rPr lang="ru-RU" sz="1400" dirty="0" err="1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Мираджи</a:t>
            </a:r>
            <a:r>
              <a:rPr lang="ru-RU" sz="14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«Колыбельная», муз. С. </a:t>
            </a:r>
            <a:r>
              <a:rPr lang="ru-RU" sz="1400" dirty="0" err="1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Разаренова</a:t>
            </a:r>
            <a:r>
              <a:rPr lang="ru-RU" sz="14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1400" dirty="0" smtClean="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4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Плакса», «Злюка» и «Резвушка</a:t>
            </a:r>
            <a:r>
              <a:rPr lang="ru-RU" sz="14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муз</a:t>
            </a:r>
            <a:r>
              <a:rPr lang="ru-RU" sz="14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Д. </a:t>
            </a:r>
            <a:r>
              <a:rPr lang="ru-RU" sz="1400" dirty="0" err="1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Кабалевского</a:t>
            </a:r>
            <a:r>
              <a:rPr lang="ru-RU" sz="14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«Солдатский марш», муз. Р. Шумана; </a:t>
            </a:r>
            <a:endParaRPr lang="ru-RU" sz="1400" dirty="0" smtClean="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4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Елочка», муз. М. </a:t>
            </a:r>
            <a:r>
              <a:rPr lang="ru-RU" sz="1400" dirty="0" err="1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Красева</a:t>
            </a:r>
            <a:r>
              <a:rPr lang="ru-RU" sz="14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1400" dirty="0" smtClean="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4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Мишка с куклой пляшут </a:t>
            </a:r>
            <a:r>
              <a:rPr lang="ru-RU" sz="1400" dirty="0" err="1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полечку</a:t>
            </a:r>
            <a:r>
              <a:rPr lang="ru-RU" sz="14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муз. М. </a:t>
            </a:r>
            <a:r>
              <a:rPr lang="ru-RU" sz="1400" dirty="0" err="1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Качурбиной</a:t>
            </a:r>
            <a:r>
              <a:rPr lang="ru-RU" sz="14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«Марш», муз. Ю. </a:t>
            </a:r>
            <a:r>
              <a:rPr lang="ru-RU" sz="1400" dirty="0" err="1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Чичкова</a:t>
            </a:r>
            <a:r>
              <a:rPr lang="ru-RU" sz="14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«Весною», муз. С. </a:t>
            </a:r>
            <a:r>
              <a:rPr lang="ru-RU" sz="1400" dirty="0" err="1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Майкапара</a:t>
            </a:r>
            <a:r>
              <a:rPr lang="ru-RU" sz="14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1400" dirty="0" smtClean="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4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Подснежники», муз. В. </a:t>
            </a:r>
            <a:r>
              <a:rPr lang="ru-RU" sz="1400" dirty="0" err="1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Калинникова</a:t>
            </a:r>
            <a:r>
              <a:rPr lang="ru-RU" sz="14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«Зайчик», муз. Л. </a:t>
            </a:r>
            <a:r>
              <a:rPr lang="ru-RU" sz="1400" dirty="0" err="1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Лядовой</a:t>
            </a:r>
            <a:r>
              <a:rPr lang="ru-RU" sz="14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1400" dirty="0" smtClean="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ru-RU" sz="1400" dirty="0" smtClean="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ru-RU" sz="1400" dirty="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ru-RU" sz="1400" dirty="0" smtClean="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ru-RU" sz="1400" dirty="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4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Медведь», муз. Е. Тиличеевой; </a:t>
            </a:r>
            <a:endParaRPr lang="ru-RU" sz="1400" dirty="0" smtClean="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4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Резвушка» и «Капризуля», муз. В. Волкова; </a:t>
            </a:r>
            <a:endParaRPr lang="ru-RU" sz="1400" dirty="0" smtClean="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ru-RU" sz="1400" dirty="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4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Дождик», муз. Н. Любарского</a:t>
            </a:r>
            <a:r>
              <a:rPr lang="ru-RU" sz="14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«Воробей», муз. А. </a:t>
            </a:r>
            <a:r>
              <a:rPr lang="ru-RU" sz="1400" dirty="0" err="1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Руббах</a:t>
            </a:r>
            <a:r>
              <a:rPr lang="ru-RU" sz="14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4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 в лошадки», муз. П. Чайковского; </a:t>
            </a:r>
            <a:endParaRPr lang="ru-RU" sz="1400" dirty="0" smtClean="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4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Марш», муз. Д. Шостаковича; </a:t>
            </a:r>
            <a:endParaRPr lang="ru-RU" sz="1400" dirty="0" smtClean="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рус</a:t>
            </a:r>
            <a:r>
              <a:rPr lang="ru-RU" sz="14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нар. плясовые </a:t>
            </a:r>
            <a:r>
              <a:rPr lang="ru-RU" sz="14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мелодии и колыбельные песни</a:t>
            </a:r>
            <a:r>
              <a:rPr lang="ru-RU" sz="14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«Дождик и радуга», муз. С. Прокофьева</a:t>
            </a:r>
            <a:r>
              <a:rPr lang="ru-RU" sz="14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«Со вьюном я хожу», рус. </a:t>
            </a:r>
            <a:r>
              <a:rPr lang="ru-RU" sz="1400" dirty="0" err="1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нар.песня</a:t>
            </a:r>
            <a:r>
              <a:rPr lang="ru-RU" sz="14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1400" dirty="0" smtClean="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4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Есть у солнышка друзья», муз. </a:t>
            </a:r>
            <a:r>
              <a:rPr lang="ru-RU" sz="1400" dirty="0" err="1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Е.Тиличеевой</a:t>
            </a:r>
            <a:r>
              <a:rPr lang="ru-RU" sz="14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сл. Е. </a:t>
            </a:r>
            <a:r>
              <a:rPr lang="ru-RU" sz="1400" dirty="0" err="1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Каргановой</a:t>
            </a:r>
            <a:r>
              <a:rPr lang="ru-RU" sz="14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1400" dirty="0" smtClean="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«Лесные картинки</a:t>
            </a:r>
            <a:r>
              <a:rPr lang="ru-RU" sz="14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муз. Ю. </a:t>
            </a:r>
            <a:r>
              <a:rPr lang="ru-RU" sz="1400" dirty="0" err="1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Слонова</a:t>
            </a:r>
            <a:r>
              <a:rPr lang="ru-RU" sz="14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400" dirty="0" smtClean="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endParaRPr lang="ru-RU" sz="2000" dirty="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C:\Users\Женя\Pictures\TightReflectingBluewhale-size_restricted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76056" y="4869160"/>
            <a:ext cx="3045619" cy="1150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кругленный прямоугольник 10"/>
          <p:cNvSpPr/>
          <p:nvPr/>
        </p:nvSpPr>
        <p:spPr>
          <a:xfrm>
            <a:off x="251520" y="980728"/>
            <a:ext cx="8789746" cy="576064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i="1" dirty="0" smtClean="0">
                <a:latin typeface="Bookman Old Style" pitchFamily="18" charset="0"/>
              </a:rPr>
              <a:t>.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Bookman Old Style" pitchFamily="18" charset="0"/>
            </a:endParaRPr>
          </a:p>
        </p:txBody>
      </p:sp>
      <p:pic>
        <p:nvPicPr>
          <p:cNvPr id="10" name="Picture 7" descr="http://toysplay.ru/wp-content/uploads/2015/07/Fotolia_59992212_Subscription_Monthly_XXL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11002" y="-305156"/>
            <a:ext cx="8362063" cy="2571768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883621" y="1052736"/>
            <a:ext cx="7889444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0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Примерный музыкальный репертуар для слушания с детьми </a:t>
            </a:r>
            <a:r>
              <a:rPr lang="ru-RU" sz="20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4-5-лет (средняя </a:t>
            </a:r>
            <a:r>
              <a:rPr lang="ru-RU" sz="20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группа</a:t>
            </a:r>
            <a:r>
              <a:rPr lang="ru-RU" sz="20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«Колыбельная», муз. А. Гречанинова; </a:t>
            </a:r>
            <a:endParaRPr lang="ru-RU" sz="1400" dirty="0" smtClean="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4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Марш», муз. Л. Шульгина</a:t>
            </a:r>
            <a:r>
              <a:rPr lang="ru-RU" sz="14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«Ах </a:t>
            </a:r>
            <a:r>
              <a:rPr lang="ru-RU" sz="1400" dirty="0" err="1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ты,береза</a:t>
            </a:r>
            <a:r>
              <a:rPr lang="ru-RU" sz="14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рус. нар. песня</a:t>
            </a:r>
            <a:r>
              <a:rPr lang="ru-RU" sz="14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«Осенняя песенка», муз. Д. Васильева-</a:t>
            </a:r>
            <a:r>
              <a:rPr lang="ru-RU" sz="1400" dirty="0" err="1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Буглая</a:t>
            </a:r>
            <a:r>
              <a:rPr lang="ru-RU" sz="14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сл. А. Плещеева; </a:t>
            </a:r>
            <a:endParaRPr lang="ru-RU" sz="1400" dirty="0" smtClean="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4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Зайчик», муз. Ю. Матвеева, сл. А. Блока. </a:t>
            </a:r>
            <a:endParaRPr lang="ru-RU" sz="1400" dirty="0" smtClean="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4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Мамины ласки», муз. А. Гречанинова; </a:t>
            </a:r>
            <a:endParaRPr lang="ru-RU" sz="1400" dirty="0" smtClean="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4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Музыкальный ящик</a:t>
            </a:r>
            <a:r>
              <a:rPr lang="ru-RU" sz="14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»(</a:t>
            </a:r>
            <a:r>
              <a:rPr lang="ru-RU" sz="14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«Альбома пьес для детей» Г. Свиридова</a:t>
            </a:r>
            <a:r>
              <a:rPr lang="ru-RU" sz="14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«Вальс снежных хлопьев» из </a:t>
            </a:r>
            <a:r>
              <a:rPr lang="ru-RU" sz="1400" dirty="0" err="1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балета«Щелкунчик</a:t>
            </a:r>
            <a:r>
              <a:rPr lang="ru-RU" sz="14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муз. П. Чайковского; </a:t>
            </a:r>
            <a:endParaRPr lang="ru-RU" sz="1400" dirty="0" smtClean="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4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Итальянская полька», муз. С. Рахманинова</a:t>
            </a:r>
            <a:r>
              <a:rPr lang="ru-RU" sz="14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4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Котик заболел», «Котик выздоровел», муз. А. Гречанинова; </a:t>
            </a:r>
            <a:endParaRPr lang="ru-RU" sz="1400" dirty="0" smtClean="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4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у наших у ворот», рус. нар. мелодия. </a:t>
            </a:r>
            <a:endParaRPr lang="ru-RU" sz="1400" dirty="0" smtClean="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4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Мама», муз. П. Чайковского, </a:t>
            </a:r>
            <a:endParaRPr lang="ru-RU" sz="1400" dirty="0" smtClean="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4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Веснянка», </a:t>
            </a:r>
            <a:r>
              <a:rPr lang="ru-RU" sz="1400" dirty="0" err="1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</a:t>
            </a:r>
            <a:r>
              <a:rPr lang="ru-RU" sz="14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нар. песня, </a:t>
            </a:r>
            <a:r>
              <a:rPr lang="ru-RU" sz="1400" dirty="0" err="1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обраб</a:t>
            </a:r>
            <a:r>
              <a:rPr lang="ru-RU" sz="14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Г. Лобачева, сл. О. </a:t>
            </a:r>
            <a:r>
              <a:rPr lang="ru-RU" sz="1400" dirty="0" err="1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Высотской</a:t>
            </a:r>
            <a:r>
              <a:rPr lang="ru-RU" sz="14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1400" dirty="0" smtClean="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4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Бабочка», муз. Э. Грига; </a:t>
            </a:r>
            <a:endParaRPr lang="ru-RU" sz="1400" dirty="0" smtClean="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4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Смелый наездник» (из «Альбома </a:t>
            </a:r>
            <a:r>
              <a:rPr lang="ru-RU" sz="14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юношества</a:t>
            </a:r>
            <a:r>
              <a:rPr lang="ru-RU" sz="14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») Р. Шумана; </a:t>
            </a:r>
            <a:endParaRPr lang="ru-RU" sz="1400" dirty="0" smtClean="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4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Жаворонок», муз. М. Глинки; </a:t>
            </a:r>
            <a:endParaRPr lang="ru-RU" sz="1400" dirty="0" smtClean="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4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Марш», муз. С. Прокофьева. </a:t>
            </a:r>
            <a:r>
              <a:rPr lang="ru-RU" sz="14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«Новая кукла», «Болезнь куклы» (из «Детского альбома» П. Чайковского</a:t>
            </a:r>
            <a:r>
              <a:rPr lang="ru-RU" sz="14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«Пьеска» из «Альбома для юношества» Р. Шумана</a:t>
            </a:r>
            <a:r>
              <a:rPr lang="ru-RU" sz="14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67966" y="1988840"/>
            <a:ext cx="2273300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295927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кругленный прямоугольник 10"/>
          <p:cNvSpPr/>
          <p:nvPr/>
        </p:nvSpPr>
        <p:spPr>
          <a:xfrm>
            <a:off x="345329" y="826452"/>
            <a:ext cx="8643998" cy="591491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i="1" dirty="0" smtClean="0">
                <a:latin typeface="Bookman Old Style" pitchFamily="18" charset="0"/>
              </a:rPr>
              <a:t>.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Bookman Old Style" pitchFamily="18" charset="0"/>
            </a:endParaRPr>
          </a:p>
        </p:txBody>
      </p:sp>
      <p:pic>
        <p:nvPicPr>
          <p:cNvPr id="10" name="Picture 7" descr="http://toysplay.ru/wp-content/uploads/2015/07/Fotolia_59992212_Subscription_Monthly_XXL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98125" y="-459432"/>
            <a:ext cx="8362063" cy="2571768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971600" y="980728"/>
            <a:ext cx="7488832" cy="57246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Примерный музыкальный репертуар для слушания с детьми </a:t>
            </a:r>
            <a:endParaRPr lang="ru-RU" sz="2000" dirty="0" smtClean="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5-6-лет </a:t>
            </a:r>
            <a:r>
              <a:rPr lang="ru-RU" sz="20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старшая </a:t>
            </a:r>
            <a:r>
              <a:rPr lang="ru-RU" sz="20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группа</a:t>
            </a:r>
            <a:r>
              <a:rPr lang="ru-RU" sz="20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«Марш», муз. Д. Шостаковича; </a:t>
            </a:r>
            <a:endParaRPr lang="ru-RU" sz="1400" dirty="0" smtClean="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4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Колыбельная», «Парень с </a:t>
            </a:r>
            <a:r>
              <a:rPr lang="ru-RU" sz="1400" dirty="0" err="1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гармошкой</a:t>
            </a:r>
            <a:r>
              <a:rPr lang="ru-RU" sz="1400" dirty="0" err="1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»,муз</a:t>
            </a:r>
            <a:r>
              <a:rPr lang="ru-RU" sz="14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Г. Свиридова</a:t>
            </a:r>
            <a:r>
              <a:rPr lang="ru-RU" sz="14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«Листопад», муз. Т. </a:t>
            </a:r>
            <a:r>
              <a:rPr lang="ru-RU" sz="1400" dirty="0" err="1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Попатенко</a:t>
            </a:r>
            <a:r>
              <a:rPr lang="ru-RU" sz="14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сл. Е. Авдиенко; </a:t>
            </a:r>
            <a:endParaRPr lang="ru-RU" sz="1400" dirty="0" smtClean="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4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Марш» из оперы «Любовь к трем апельсинам», муз. С. Прокофьева; </a:t>
            </a:r>
            <a:endParaRPr lang="ru-RU" sz="1400" dirty="0" smtClean="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4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Зима», муз. П. </a:t>
            </a:r>
            <a:r>
              <a:rPr lang="ru-RU" sz="1400" dirty="0" err="1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Чайковского,сл</a:t>
            </a:r>
            <a:r>
              <a:rPr lang="ru-RU" sz="14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А. Плещеева; </a:t>
            </a:r>
            <a:endParaRPr lang="ru-RU" sz="1400" dirty="0" smtClean="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4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Осенняя песня», из цикла «Времена года» П. Чайковского. </a:t>
            </a:r>
            <a:endParaRPr lang="ru-RU" sz="1400" dirty="0" smtClean="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«Полька»; муз. Д. Львова-</a:t>
            </a:r>
            <a:r>
              <a:rPr lang="ru-RU" sz="1400" dirty="0" err="1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Компанейца</a:t>
            </a:r>
            <a:r>
              <a:rPr lang="ru-RU" sz="14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сл. З. Петровой</a:t>
            </a:r>
            <a:r>
              <a:rPr lang="ru-RU" sz="14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«Мамин праздник», муз. Е. Тиличеевой, сл. Л. </a:t>
            </a:r>
            <a:r>
              <a:rPr lang="ru-RU" sz="1400" dirty="0" err="1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Румарчук</a:t>
            </a:r>
            <a:r>
              <a:rPr lang="ru-RU" sz="14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1400" dirty="0" smtClean="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4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Моя Россия», муз. Г. Струве, сл. Н. Соловьевой; </a:t>
            </a:r>
            <a:endParaRPr lang="ru-RU" sz="1400" dirty="0" smtClean="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4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Кто придумал песенку?», муз. Д. Львова-</a:t>
            </a:r>
            <a:r>
              <a:rPr lang="ru-RU" sz="1400" dirty="0" err="1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Компанейца</a:t>
            </a:r>
            <a:r>
              <a:rPr lang="ru-RU" sz="14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сл. Л. Дымовой</a:t>
            </a:r>
            <a:r>
              <a:rPr lang="ru-RU" sz="14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4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Детская полька», муз. М. Глинки; </a:t>
            </a:r>
            <a:endParaRPr lang="ru-RU" sz="1400" dirty="0" smtClean="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4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Дед Мороз», муз. Н. Елисеева, сл. З. Александровой</a:t>
            </a:r>
            <a:r>
              <a:rPr lang="ru-RU" sz="14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«Утренняя молитва», «В церкви» (из «Детского альбома» П. Чайковского); </a:t>
            </a:r>
            <a:endParaRPr lang="ru-RU" sz="1400" dirty="0" smtClean="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4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Музыка», муз. Г. Струве; «Жаворонок», муз. М. Глинки</a:t>
            </a:r>
            <a:r>
              <a:rPr lang="ru-RU" sz="14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«Мотылек», </a:t>
            </a:r>
            <a:r>
              <a:rPr lang="ru-RU" sz="1400" dirty="0" err="1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муз.С</a:t>
            </a:r>
            <a:r>
              <a:rPr lang="ru-RU" sz="14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 err="1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Майкапара</a:t>
            </a:r>
            <a:r>
              <a:rPr lang="ru-RU" sz="14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«Пляска птиц», «Колыбельная», муз. Н. Римского-Корсакова; </a:t>
            </a:r>
            <a:endParaRPr lang="ru-RU" sz="1400" dirty="0" smtClean="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Финал концерта </a:t>
            </a:r>
            <a:r>
              <a:rPr lang="ru-RU" sz="14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фортепиано с оркестром № 5 (фрагменты) Л. Бетховена</a:t>
            </a:r>
            <a:r>
              <a:rPr lang="ru-RU" sz="14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«Тревожная минута» (из альбома «Бирюльки» С. </a:t>
            </a:r>
            <a:r>
              <a:rPr lang="ru-RU" sz="1400" dirty="0" err="1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Майкапара</a:t>
            </a:r>
            <a:r>
              <a:rPr lang="ru-RU" sz="14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«Раскаяние», «Утро», «Вечер» (из сборника «Детская музыка» С. Прокофьева); </a:t>
            </a:r>
            <a:endParaRPr lang="ru-RU" sz="1400" dirty="0" smtClean="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«Первая потеря</a:t>
            </a:r>
            <a:r>
              <a:rPr lang="ru-RU" sz="14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(из «Альбома для юношества») Р. Шумана; </a:t>
            </a:r>
            <a:endParaRPr lang="ru-RU" sz="1400" dirty="0" smtClean="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Одиннадцатая </a:t>
            </a:r>
            <a:r>
              <a:rPr lang="ru-RU" sz="14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соната для фортепиано, 1-я часть (фрагменты), Прелюдия ля мажор, соч. 28, № 7 Ф. Шопена.  </a:t>
            </a:r>
          </a:p>
          <a:p>
            <a:pPr algn="ctr"/>
            <a:endParaRPr lang="ru-RU" dirty="0"/>
          </a:p>
        </p:txBody>
      </p:sp>
      <p:pic>
        <p:nvPicPr>
          <p:cNvPr id="4099" name="Picture 3" descr="C:\Users\Женя\Pictures\notes-im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16216" y="2427383"/>
            <a:ext cx="2343973" cy="1001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522609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кругленный прямоугольник 10"/>
          <p:cNvSpPr/>
          <p:nvPr/>
        </p:nvSpPr>
        <p:spPr>
          <a:xfrm>
            <a:off x="256222" y="1001072"/>
            <a:ext cx="8643998" cy="574029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i="1" dirty="0" smtClean="0">
                <a:latin typeface="Bookman Old Style" pitchFamily="18" charset="0"/>
              </a:rPr>
              <a:t>.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Bookman Old Style" pitchFamily="18" charset="0"/>
            </a:endParaRPr>
          </a:p>
        </p:txBody>
      </p:sp>
      <p:pic>
        <p:nvPicPr>
          <p:cNvPr id="10" name="Picture 7" descr="http://toysplay.ru/wp-content/uploads/2015/07/Fotolia_59992212_Subscription_Monthly_XXL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20" y="-315416"/>
            <a:ext cx="8362063" cy="2571768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827584" y="1124744"/>
            <a:ext cx="7704856" cy="56630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Примерный музыкальный репертуар для слушания с детьми </a:t>
            </a:r>
          </a:p>
          <a:p>
            <a:pPr lvl="0" algn="ctr"/>
            <a:r>
              <a:rPr lang="ru-RU" sz="20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6-7-лет (подготовительная </a:t>
            </a:r>
            <a:r>
              <a:rPr lang="ru-RU" sz="20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группа</a:t>
            </a:r>
            <a:r>
              <a:rPr lang="ru-RU" sz="20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«Детская полька», муз. М. Глинки; «Марш», муз. С. Прокофьева; </a:t>
            </a:r>
            <a:endParaRPr lang="ru-RU" sz="1400" dirty="0" smtClean="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4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Колыбельная», муз. В. Моцарта; </a:t>
            </a:r>
            <a:endParaRPr lang="ru-RU" sz="1400" dirty="0" smtClean="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4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Болезнь куклы», «Похороны куклы», «Новая </a:t>
            </a:r>
            <a:r>
              <a:rPr lang="ru-RU" sz="1400" dirty="0" err="1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кукла</a:t>
            </a:r>
            <a:r>
              <a:rPr lang="ru-RU" sz="1400" dirty="0" err="1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»,«</a:t>
            </a:r>
            <a:r>
              <a:rPr lang="ru-RU" sz="1400" dirty="0" err="1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Камаринская</a:t>
            </a:r>
            <a:r>
              <a:rPr lang="ru-RU" sz="14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муз. П. Чайковского</a:t>
            </a:r>
            <a:r>
              <a:rPr lang="ru-RU" sz="14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4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Осень», муз. Ан. Александрова, сл. М. </a:t>
            </a:r>
            <a:r>
              <a:rPr lang="ru-RU" sz="1400" dirty="0" err="1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Пожаровой</a:t>
            </a:r>
            <a:r>
              <a:rPr lang="ru-RU" sz="14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1400" dirty="0" smtClean="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4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Веселый крестьянин», муз. Р. Шумана; </a:t>
            </a:r>
            <a:endParaRPr lang="ru-RU" sz="1400" dirty="0" smtClean="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4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Осень» (из цикла «Времена </a:t>
            </a:r>
            <a:r>
              <a:rPr lang="ru-RU" sz="14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года» А</a:t>
            </a:r>
            <a:r>
              <a:rPr lang="ru-RU" sz="14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Вивальди</a:t>
            </a:r>
            <a:r>
              <a:rPr lang="ru-RU" sz="14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«Октябрь» (из цикла «Времена года» П. Чайковского</a:t>
            </a:r>
            <a:r>
              <a:rPr lang="ru-RU" sz="14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произведения из </a:t>
            </a:r>
            <a:r>
              <a:rPr lang="ru-RU" sz="14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альбома «Бусинки» А. Гречанинова. </a:t>
            </a:r>
            <a:endParaRPr lang="ru-RU" sz="1400" dirty="0" smtClean="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4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Море», «Белка», муз. Н. Римского-Корсакова (из оперы «Сказка о </a:t>
            </a:r>
            <a:r>
              <a:rPr lang="ru-RU" sz="14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царе </a:t>
            </a:r>
            <a:r>
              <a:rPr lang="ru-RU" sz="1400" dirty="0" err="1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Салтане</a:t>
            </a:r>
            <a:r>
              <a:rPr lang="ru-RU" sz="14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»);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4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Табакерочный вальс», муз. А. Даргомыжского</a:t>
            </a:r>
            <a:r>
              <a:rPr lang="ru-RU" sz="14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«Итальянская полька», муз. С. Рахманинова</a:t>
            </a:r>
            <a:r>
              <a:rPr lang="ru-RU" sz="14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4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Танец с саблями», муз. А. Хачатуряна; </a:t>
            </a:r>
            <a:endParaRPr lang="ru-RU" sz="1400" dirty="0" smtClean="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4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Зима пришла</a:t>
            </a:r>
            <a:r>
              <a:rPr lang="ru-RU" sz="14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«</a:t>
            </a:r>
            <a:r>
              <a:rPr lang="ru-RU" sz="14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Тройка», муз. Г. Свиридова</a:t>
            </a:r>
            <a:r>
              <a:rPr lang="ru-RU" sz="14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«Вальс-шутка», «Гавот», «Полька», «Танец», </a:t>
            </a:r>
            <a:r>
              <a:rPr lang="ru-RU" sz="14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муз. Д</a:t>
            </a:r>
            <a:r>
              <a:rPr lang="ru-RU" sz="14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Шостаковича; </a:t>
            </a:r>
            <a:endParaRPr lang="ru-RU" sz="1400" dirty="0" smtClean="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4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Кавалерийская», муз. Д. </a:t>
            </a:r>
            <a:r>
              <a:rPr lang="ru-RU" sz="1400" dirty="0" err="1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Кабалевского</a:t>
            </a:r>
            <a:r>
              <a:rPr lang="ru-RU" sz="14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«Зима» из цикла «Времена года» А. Вивальди; </a:t>
            </a:r>
            <a:endParaRPr lang="ru-RU" sz="1400" dirty="0" smtClean="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4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пещере горного короля» (сюита из музыки к </a:t>
            </a:r>
            <a:r>
              <a:rPr lang="ru-RU" sz="14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драме Г</a:t>
            </a:r>
            <a:r>
              <a:rPr lang="ru-RU" sz="14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Ибсена «Пер </a:t>
            </a:r>
            <a:r>
              <a:rPr lang="ru-RU" sz="1400" dirty="0" err="1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Гюнт</a:t>
            </a:r>
            <a:r>
              <a:rPr lang="ru-RU" sz="14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»), «Шествие гномов», соч. 54 Э. Грига </a:t>
            </a:r>
            <a:endParaRPr lang="ru-RU" sz="1400" dirty="0" smtClean="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4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Песня жаворонка», муз. П. Чайковского; </a:t>
            </a:r>
            <a:endParaRPr lang="ru-RU" sz="1400" dirty="0" smtClean="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4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Пляска птиц», </a:t>
            </a:r>
            <a:r>
              <a:rPr lang="ru-RU" sz="14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муз. Н</a:t>
            </a:r>
            <a:r>
              <a:rPr lang="ru-RU" sz="14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Римского-Корсакова (из оперы «Снегурочка</a:t>
            </a:r>
            <a:r>
              <a:rPr lang="ru-RU" sz="14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»);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«Рассвет на Москве-реке», </a:t>
            </a:r>
            <a:r>
              <a:rPr lang="ru-RU" sz="14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муз. М</a:t>
            </a:r>
            <a:r>
              <a:rPr lang="ru-RU" sz="14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Мусоргского (вступление к опере «</a:t>
            </a:r>
            <a:r>
              <a:rPr lang="ru-RU" sz="1400" dirty="0" err="1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Хованщина</a:t>
            </a:r>
            <a:r>
              <a:rPr lang="ru-RU" sz="14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4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Грустная песня», «</a:t>
            </a:r>
            <a:r>
              <a:rPr lang="ru-RU" sz="14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Старинный танец</a:t>
            </a:r>
            <a:r>
              <a:rPr lang="ru-RU" sz="14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«Весна и осень», муз. Г. Свиридова; </a:t>
            </a:r>
            <a:endParaRPr lang="ru-RU" sz="1400" dirty="0" smtClean="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4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Весна» из цикла «Времена </a:t>
            </a:r>
            <a:r>
              <a:rPr lang="ru-RU" sz="14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года» А</a:t>
            </a:r>
            <a:r>
              <a:rPr lang="ru-RU" sz="14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Вивальди; </a:t>
            </a:r>
          </a:p>
        </p:txBody>
      </p:sp>
    </p:spTree>
    <p:extLst>
      <p:ext uri="{BB962C8B-B14F-4D97-AF65-F5344CB8AC3E}">
        <p14:creationId xmlns:p14="http://schemas.microsoft.com/office/powerpoint/2010/main" xmlns="" val="955988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кругленный прямоугольник 10"/>
          <p:cNvSpPr/>
          <p:nvPr/>
        </p:nvSpPr>
        <p:spPr>
          <a:xfrm>
            <a:off x="256222" y="1001072"/>
            <a:ext cx="8643998" cy="574029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i="1" dirty="0" smtClean="0">
                <a:latin typeface="Bookman Old Style" pitchFamily="18" charset="0"/>
              </a:rPr>
              <a:t>.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Bookman Old Style" pitchFamily="18" charset="0"/>
            </a:endParaRPr>
          </a:p>
        </p:txBody>
      </p:sp>
      <p:pic>
        <p:nvPicPr>
          <p:cNvPr id="10" name="Picture 7" descr="http://toysplay.ru/wp-content/uploads/2015/07/Fotolia_59992212_Subscription_Monthly_XXL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20" y="-315416"/>
            <a:ext cx="8362063" cy="2571768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827584" y="1124744"/>
            <a:ext cx="7704856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Примерный музыкальный репертуар для слушания с детьми </a:t>
            </a:r>
          </a:p>
          <a:p>
            <a:pPr lvl="0" algn="ctr"/>
            <a:r>
              <a:rPr lang="ru-RU" sz="20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6-7-лет (подготовительная </a:t>
            </a:r>
            <a:r>
              <a:rPr lang="ru-RU" sz="20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группа</a:t>
            </a:r>
            <a:r>
              <a:rPr lang="ru-RU" sz="20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lvl="0" algn="ctr"/>
            <a:endParaRPr lang="ru-RU" sz="2000" dirty="0" smtClean="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Органная токката ре минор И. С. Баха. </a:t>
            </a:r>
            <a:endParaRPr lang="ru-RU" sz="1400" dirty="0" smtClean="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4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гармонике» из альбома «Бусинки» А. Гречанинова </a:t>
            </a:r>
            <a:endParaRPr lang="ru-RU" sz="1400" dirty="0" smtClean="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4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Менуэт» из детского альбома «Бирюльки» С. </a:t>
            </a:r>
            <a:r>
              <a:rPr lang="ru-RU" sz="1400" dirty="0" err="1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Майкапара</a:t>
            </a:r>
            <a:r>
              <a:rPr lang="ru-RU" sz="14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«Ромашковая Русь», «Незабудковая гжель», «Свирель да рожок», «Палех» </a:t>
            </a:r>
            <a:r>
              <a:rPr lang="ru-RU" sz="14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«Наша </a:t>
            </a:r>
            <a:r>
              <a:rPr lang="ru-RU" sz="14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хохлома», муз. Ю. </a:t>
            </a:r>
            <a:r>
              <a:rPr lang="ru-RU" sz="1400" dirty="0" err="1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Чичкова</a:t>
            </a:r>
            <a:r>
              <a:rPr lang="ru-RU" sz="14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(сб. «Ромашковая Русь»); «Лето» из цикла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«Времена года» А. Вивальди.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ru-RU" sz="1400" dirty="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2" name="Picture 4" descr="C:\Users\Женя\Pictures\notes-im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15616" y="3717032"/>
            <a:ext cx="7056784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09570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Капля 5"/>
          <p:cNvSpPr/>
          <p:nvPr/>
        </p:nvSpPr>
        <p:spPr>
          <a:xfrm>
            <a:off x="611560" y="260648"/>
            <a:ext cx="6517388" cy="6120680"/>
          </a:xfrm>
          <a:prstGeom prst="teardrop">
            <a:avLst>
              <a:gd name="adj" fmla="val 93859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400" i="1" dirty="0">
                <a:solidFill>
                  <a:srgbClr val="003399"/>
                </a:solidFill>
                <a:latin typeface="Bookman Old Style" panose="02050604050505020204" pitchFamily="18" charset="0"/>
              </a:rPr>
              <a:t>Слушание музыки - уникальный вид музыкальной деятельности. Его уникальность состоит в тех развивающих возможностях, которое слушание обеспечивает как в плане музыкального, так и общего психического развития ребенка. Слушая музыку, ребенок познает мир во всем его многообразии, поскольку музыка отражает его в звуках разносторонне и полно.</a:t>
            </a:r>
          </a:p>
          <a:p>
            <a:endParaRPr lang="ru-RU" sz="1400" i="1" dirty="0">
              <a:solidFill>
                <a:srgbClr val="003399"/>
              </a:solidFill>
              <a:latin typeface="Bookman Old Style" panose="02050604050505020204" pitchFamily="18" charset="0"/>
            </a:endParaRPr>
          </a:p>
          <a:p>
            <a:r>
              <a:rPr lang="ru-RU" sz="1400" i="1" dirty="0">
                <a:solidFill>
                  <a:srgbClr val="003399"/>
                </a:solidFill>
                <a:latin typeface="Bookman Old Style" panose="02050604050505020204" pitchFamily="18" charset="0"/>
              </a:rPr>
              <a:t>        Музыку называют «языком чувств», она дает ни с чем несравнимые возможности для развития эмоциональной сферы детей. Музыкальное искусство включает в себя и интеллектуальное начало. Б.В. Асафьев писал: «Слушая, мы не только чувствуем или испытываем те или иные состояния, но и производим отбор, оцениваем, следовательно, мыслим». При восприятии и анализе музыки, у ребенка развивается мышление и воображение, произвольность и познавательная активность.</a:t>
            </a:r>
            <a:endParaRPr lang="ru-RU" sz="1400" dirty="0">
              <a:solidFill>
                <a:srgbClr val="003399"/>
              </a:solidFill>
              <a:latin typeface="Bookman Old Style" pitchFamily="18" charset="0"/>
            </a:endParaRPr>
          </a:p>
        </p:txBody>
      </p:sp>
      <p:pic>
        <p:nvPicPr>
          <p:cNvPr id="1026" name="Picture 2" descr="C:\Users\Фёдор\Desktop\10236176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0"/>
            <a:ext cx="2845550" cy="2723192"/>
          </a:xfrm>
          <a:prstGeom prst="rect">
            <a:avLst/>
          </a:prstGeom>
          <a:noFill/>
        </p:spPr>
      </p:pic>
      <p:pic>
        <p:nvPicPr>
          <p:cNvPr id="2" name="Picture 2" descr="C:\Users\Женя\Pictures\88ea1f95026ff093d9da15677a647e66_bi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52463" y="4509120"/>
            <a:ext cx="2891537" cy="1925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elite-league.com/sites/default/files/social_posts/konnnicjhi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68932"/>
          <a:stretch>
            <a:fillRect/>
          </a:stretch>
        </p:blipFill>
        <p:spPr bwMode="auto">
          <a:xfrm>
            <a:off x="-142908" y="0"/>
            <a:ext cx="2285984" cy="66437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Серая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530</TotalTime>
  <Words>2076</Words>
  <Application>Microsoft Office PowerPoint</Application>
  <PresentationFormat>Экран (4:3)</PresentationFormat>
  <Paragraphs>167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Трек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Фёдор</dc:creator>
  <cp:lastModifiedBy>USER</cp:lastModifiedBy>
  <cp:revision>45</cp:revision>
  <dcterms:created xsi:type="dcterms:W3CDTF">2017-11-19T08:29:47Z</dcterms:created>
  <dcterms:modified xsi:type="dcterms:W3CDTF">2020-05-13T08:33:31Z</dcterms:modified>
</cp:coreProperties>
</file>