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2" r:id="rId4"/>
    <p:sldId id="258" r:id="rId5"/>
    <p:sldId id="273" r:id="rId6"/>
    <p:sldId id="274" r:id="rId7"/>
    <p:sldId id="275" r:id="rId8"/>
    <p:sldId id="276" r:id="rId9"/>
    <p:sldId id="259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06" autoAdjust="0"/>
  </p:normalViewPr>
  <p:slideViewPr>
    <p:cSldViewPr>
      <p:cViewPr varScale="1">
        <p:scale>
          <a:sx n="68" d="100"/>
          <a:sy n="68" d="100"/>
        </p:scale>
        <p:origin x="-55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586A750-AE4E-499E-9C2E-165E814A32C9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8D601A-92B1-4348-83E1-15D430167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28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CB3D9C-6947-43EA-B952-1B344E2C782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Фёдор\Desktop\02P58PICGk2_10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0F4"/>
              </a:clrFrom>
              <a:clrTo>
                <a:srgbClr val="EFF0F4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226157" y="152200"/>
            <a:ext cx="8917843" cy="67058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44008" y="5357826"/>
            <a:ext cx="4573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Andalus" pitchFamily="18" charset="-78"/>
              </a:rPr>
              <a:t>музыкальный руководитель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Andalus" pitchFamily="18" charset="-78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Andalus" pitchFamily="18" charset="-78"/>
              </a:rPr>
              <a:t>Степанова Н.Е.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Andalus" pitchFamily="18" charset="-78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Andalus" pitchFamily="18" charset="-78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Andalus" pitchFamily="18" charset="-78"/>
              </a:rPr>
              <a:t>МАДОУ детский сад «Аленушка»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 Antiqua" pitchFamily="18" charset="0"/>
              <a:ea typeface="Calibri" pitchFamily="34" charset="0"/>
              <a:cs typeface="Andalus" pitchFamily="18" charset="-7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Andalus" pitchFamily="18" charset="-78"/>
              </a:rPr>
              <a:t>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Andalus" pitchFamily="18" charset="-78"/>
              </a:rPr>
              <a:t>.о.г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Andalus" pitchFamily="18" charset="-78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Andalus" pitchFamily="18" charset="-78"/>
              </a:rPr>
              <a:t>Бор, п. Большое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Andalus" pitchFamily="18" charset="-78"/>
              </a:rPr>
              <a:t>Пикино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55183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еречень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произведений в соответствии с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дошкольного образования, с учетом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детей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прослушивания в домашних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lite-league.com/sites/default/files/social_posts/konnnicjh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32"/>
          <a:stretch>
            <a:fillRect/>
          </a:stretch>
        </p:blipFill>
        <p:spPr bwMode="auto">
          <a:xfrm>
            <a:off x="-142908" y="0"/>
            <a:ext cx="2285984" cy="6643734"/>
          </a:xfrm>
          <a:prstGeom prst="rect">
            <a:avLst/>
          </a:prstGeom>
          <a:noFill/>
        </p:spPr>
      </p:pic>
      <p:pic>
        <p:nvPicPr>
          <p:cNvPr id="6" name="Picture 4" descr="http://elite-league.com/sites/default/files/social_posts/konnnicjh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28"/>
          <a:stretch>
            <a:fillRect/>
          </a:stretch>
        </p:blipFill>
        <p:spPr bwMode="auto">
          <a:xfrm>
            <a:off x="7277088" y="214266"/>
            <a:ext cx="1866912" cy="664373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1268760"/>
            <a:ext cx="63579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Andalus" pitchFamily="18" charset="-78"/>
              </a:rPr>
              <a:t>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60648"/>
            <a:ext cx="604867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раннего возраста:</a:t>
            </a:r>
          </a:p>
          <a:p>
            <a:pPr lvl="0"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года до 1 года 6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endParaRPr lang="ru-RU" sz="2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«Полянка»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р.н.м.обр.Г.Фрида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«Колыбельная», муз.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В.Агафонникова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«Искупался Иванушка»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р.н.м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у наших у ворот»,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рус.нар.мелод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браб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А.Быканова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«Верхом на лошадке» муз.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А.Гречанинова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«Танец» муз. А. Гречанинова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музА.Гречанинова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«Мотылек» муз.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С.Майкапара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«Сказочка» муз.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С.Майкапара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года 6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до 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лет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«Лошадка», муз. Е. Тиличеевой, сл. Н.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Френкель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«Курочки и цыплята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Е.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Тиличеевой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«Вальс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собачек», муз. А.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Артоболевской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Вторая венгерская рапсодия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Листа (фрагмент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 подружки», муз. Д.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Кабалевского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«Весело — грустно», муз. Л.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Бетховена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«Марш», муз. С.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марш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И.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Дунаевского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Таня», «Уронили мишку», «Идет бычок»,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муз.Э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Елисеевой-   Шмидт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стихи А.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«Материнские ласки», «Жалоба», «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Грустная песенка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«Вальс», муз. А. Гречанинова.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lite-league.com/sites/default/files/social_posts/konnnicjh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32"/>
          <a:stretch>
            <a:fillRect/>
          </a:stretch>
        </p:blipFill>
        <p:spPr bwMode="auto">
          <a:xfrm>
            <a:off x="-142908" y="0"/>
            <a:ext cx="2285984" cy="6643734"/>
          </a:xfrm>
          <a:prstGeom prst="rect">
            <a:avLst/>
          </a:prstGeom>
          <a:noFill/>
        </p:spPr>
      </p:pic>
      <p:pic>
        <p:nvPicPr>
          <p:cNvPr id="6" name="Picture 4" descr="http://elite-league.com/sites/default/files/social_posts/konnnicjh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28"/>
          <a:stretch>
            <a:fillRect/>
          </a:stretch>
        </p:blipFill>
        <p:spPr bwMode="auto">
          <a:xfrm>
            <a:off x="7277088" y="214266"/>
            <a:ext cx="1866912" cy="664373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1268760"/>
            <a:ext cx="63579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Andalus" pitchFamily="18" charset="-78"/>
              </a:rPr>
              <a:t>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9374" y="214266"/>
            <a:ext cx="604867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лет  до 3 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«Лошадка», муз. Е. Тиличеевой, сл. Н. Френкель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погремушка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Арсеева, сл. И.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Черницкой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Зайка», рус. нар. мелодия,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Ан. 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Т.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Бабаджан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Корова», муз. М.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Раухвергера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О.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Высотской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  <a:r>
              <a:rPr lang="ru-RU" sz="145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»,муз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Ан. Александрова, сл. Н. Френкель; </a:t>
            </a:r>
            <a:endParaRPr lang="ru-RU" sz="14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Слон», «Куры и петухи» (из «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Карнавала животных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К. Сен-Санса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Зима», «Зимнее утро», муз. П. Чайковского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Весною</a:t>
            </a:r>
            <a:r>
              <a:rPr lang="ru-RU" sz="145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»,«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С.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«Цветики», муз. В. Карасевой, сл. Н. Френкель;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«Вот как мы умеем», «Марш и бег», муз. Е. Тиличеевой, сл. Н. Френкель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Гопачок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5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нар. мелодия,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Раухвергера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Догонялки», муз. Н. Александровой, 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сл. Т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Бабаджан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дуба», рус. нар. плясовая мелодия; </a:t>
            </a:r>
            <a:endParaRPr lang="ru-RU" sz="14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Кошечка» (к игре «Кошка и котята»), муз. В. Витлина, сл. Н. Найденовой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Микита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белорус. нар. 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мелодия, </a:t>
            </a:r>
            <a:r>
              <a:rPr lang="ru-RU" sz="145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Полонского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«Пляска с платочком», муз. Е. Тиличеевой, сл. И. </a:t>
            </a:r>
            <a:r>
              <a:rPr lang="ru-RU" sz="145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Грантовской</a:t>
            </a:r>
            <a:endParaRPr lang="ru-RU" sz="145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«Полянка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рус. нар. мелодия,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 Фрида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«Птички» (вступление), </a:t>
            </a:r>
            <a:r>
              <a:rPr lang="ru-RU" sz="145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муз.Г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Фрида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«Стукалка»,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нар. мелодия; </a:t>
            </a:r>
            <a:endParaRPr lang="ru-RU" sz="14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Утро», муз. Г. Гриневича, сл. С. Прокофьевой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«Юрочка», белорус. нар. плясовая мелодия,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Ан. Александрова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«Пляска с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куклами», «Пляска с платочками», нем. нар. плясовые мелодии, сл. A. Ануфриевой; </a:t>
            </a:r>
            <a:endParaRPr lang="ru-RU" sz="14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Ай-да», муз. В. </a:t>
            </a:r>
            <a:r>
              <a:rPr lang="ru-RU" sz="145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Верховинца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ты, зайка?», рус. нар. мелодия, </a:t>
            </a:r>
            <a:r>
              <a:rPr lang="ru-RU" sz="145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</a:t>
            </a:r>
            <a:r>
              <a:rPr lang="ru-RU" sz="14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Тиличеевой.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4897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21656" y="1114484"/>
            <a:ext cx="8643998" cy="56988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7" descr="http://toysplay.ru/wp-content/uploads/2015/07/Fotolia_59992212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125" y="-171400"/>
            <a:ext cx="83620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59" y="1268760"/>
            <a:ext cx="8036223" cy="59708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3-4-лет (младшая группа)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«Грустный дождик», «Вальс», муз. Д.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Листопад»,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муз.Т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Попатенко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Осенью», муз.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Марш», муз. М. Журбина;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Плясовая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рус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нар. мелодия;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Ласковая песенка», муз. М.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Раухвергера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Т.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Мираджи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«Колыбельная», муз.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Разаренова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Плакса», «Злюка» и «Резвушка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«Солдатский марш», муз. Р. Шумана;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Елочка», муз. М.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Красева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 с куклой пляшут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полечку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М.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Качурбиной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«Марш», муз. Ю.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Чичкова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«Весною», муз.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Подснежники», муз. В.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Калинникова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«Зайчик», муз. Л.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Лядовой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Медведь», муз. Е. Тиличеевой;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Резвушка» и «Капризуля», муз. В. Волкова;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Дождик», муз. Н. Любарского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«Воробей», муз. А.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Руббах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лошадки», муз. П. Чайковского;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Марш», муз. Д. Шостаковича;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нар. плясовые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мелодии и колыбельные песни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«Дождик и радуга», муз. С. Прокофьева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 вьюном я хожу», рус.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нар.песня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солнышка друзья», муз.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Е.Тиличеевой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Е.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Каргановой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«Лесные картинки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Ю.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Слонова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Женя\Pictures\TightReflectingBluewhale-size_restricte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3045619" cy="115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980728"/>
            <a:ext cx="8789746" cy="5760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7" descr="http://toysplay.ru/wp-content/uploads/2015/07/Fotolia_59992212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002" y="-305156"/>
            <a:ext cx="83620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3621" y="1052736"/>
            <a:ext cx="78894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4-5-лет (средняя 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«Колыбельная», муз. А. Гречанинова;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Марш», муз. Л. Шульгина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«Ах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ты,береза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рус. нар. песня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«Осенняя песенка», муз. Д. Васильева-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Буглая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А. Плещеева;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Зайчик», муз. Ю. Матвеева, сл. А. Блока.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Мамины ласки», муз. А. Гречанинова;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ящик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»(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«Альбома пьес для детей» Г. Свиридова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«Вальс снежных хлопьев» из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балета«Щелкунчик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П. Чайковского;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Итальянская полька», муз. С. Рахманинова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Котик заболел», «Котик выздоровел», муз. А. Гречанинова;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 наших у ворот», рус. нар. мелодия.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Мама», муз. П. Чайковского,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Веснянка»,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нар. песня,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 Лобачева, сл. О.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Высотской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Бабочка», муз. Э. Грига;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наездник» (из «Альбома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юношества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Р. Шумана;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Жаворонок», муз. М. Глинки;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Марш», муз. С. Прокофьева.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кукла», «Болезнь куклы» (из «Детского альбома» П. Чайковского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«Пьеска» из «Альбома для юношества» Р. Шумана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966" y="1988840"/>
            <a:ext cx="2273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5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45329" y="826452"/>
            <a:ext cx="8643998" cy="59149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7" descr="http://toysplay.ru/wp-content/uploads/2015/07/Fotolia_59992212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125" y="-459432"/>
            <a:ext cx="8362063" cy="25717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980728"/>
            <a:ext cx="74888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</a:t>
            </a:r>
            <a:endParaRPr 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5-6-лет 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«Марш», муз. Д. Шостаковича;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Колыбельная», «Парень с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гармошкой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»,муз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 Свиридова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«Листопад», муз. Т.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Попатенко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Е. Авдиенко;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Марш» из оперы «Любовь к трем апельсинам», муз. С. Прокофьева;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Зима», муз. П.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Чайковского,сл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Плещеева;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песня», из цикла «Времена года» П. Чайковского.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«Полька»; муз. Д. Львова-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Компанейца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З. Петровой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 праздник», муз. Е. Тиличеевой, сл. Л.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Румарчук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Россия», муз. Г. Струве, сл. Н. Соловьевой;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придумал песенку?», муз. Д. Львова-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Компанейца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Л. Дымовой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полька», муз. М. Глинки;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Мороз», муз. Н. Елисеева, сл. З. Александровой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«Утренняя молитва», «В церкви» (из «Детского альбома» П. Чайковского);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Музыка», муз. Г. Струве; «Жаворонок», муз. М. Глинки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«Мотылек»,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муз.С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«Пляска птиц», «Колыбельная», муз. Н. Римского-Корсакова;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 концерта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фортепиано с оркестром № 5 (фрагменты) Л. Бетховена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«Тревожная минута» (из альбома «Бирюльки»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«Раскаяние», «Утро», «Вечер» (из сборника «Детская музыка» С. Прокофьева);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«Первая потеря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(из «Альбома для юношества») Р. Шумана;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Одиннадцатая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соната для фортепиано, 1-я часть (фрагменты), Прелюдия ля мажор, соч. 28, № 7 Ф. Шопена.  </a:t>
            </a:r>
          </a:p>
          <a:p>
            <a:pPr algn="ctr"/>
            <a:endParaRPr lang="ru-RU" dirty="0"/>
          </a:p>
        </p:txBody>
      </p:sp>
      <p:pic>
        <p:nvPicPr>
          <p:cNvPr id="4099" name="Picture 3" descr="C:\Users\Женя\Pictures\notes-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7383"/>
            <a:ext cx="2343973" cy="1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26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6222" y="1001072"/>
            <a:ext cx="8643998" cy="5740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7" descr="http://toysplay.ru/wp-content/uploads/2015/07/Fotolia_59992212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-315416"/>
            <a:ext cx="8362063" cy="25717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124744"/>
            <a:ext cx="77048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</a:t>
            </a:r>
          </a:p>
          <a:p>
            <a:pPr lvl="0" algn="ctr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6-7-лет (подготовительная 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«Детская полька», муз. М. Глинки; «Марш», муз. С. Прокофьева;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Колыбельная», муз. В. Моцарта;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куклы», «Похороны куклы», «Новая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»,«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Камаринская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П. Чайковского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Осень», муз. Ан. Александрова, сл. М.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крестьянин», муз. Р. Шумана;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Осень» (из цикла «Времена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 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Вивальди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«Октябрь» (из цикла «Времена года» П. Чайковского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из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альбома «Бусинки» А. Гречанинова.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Море», «Белка», муз. Н. Римского-Корсакова (из оперы «Сказка о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царе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Табакерочный вальс», муз. А. Даргомыжского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«Итальянская полька», муз. С. Рахманинова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с саблями», муз. А. Хачатуряна;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пришла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Тройка», муз. Г. Свиридова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«Вальс-шутка», «Гавот», «Полька», «Танец»,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Д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Шостаковича;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Кавалерийская», муз. Д.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«Зима» из цикла «Времена года» А. Вивальди;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пещере горного короля» (сюита из музыки к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драме Г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Ибсена «Пер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Гюнт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«Шествие гномов», соч. 54 Э. Грига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жаворонка», муз. П. Чайковского;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Пляска птиц»,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Н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Римского-Корсакова (из оперы «Снегурочка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«Рассвет на Москве-реке»,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М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Мусоргского (вступление к опере «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Хованщина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Грустная песня», «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Старинный танец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«Весна и осень», муз. Г. Свиридова;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Весна» из цикла «Времена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 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Вивальди; </a:t>
            </a:r>
          </a:p>
        </p:txBody>
      </p:sp>
    </p:spTree>
    <p:extLst>
      <p:ext uri="{BB962C8B-B14F-4D97-AF65-F5344CB8AC3E}">
        <p14:creationId xmlns:p14="http://schemas.microsoft.com/office/powerpoint/2010/main" xmlns="" val="9559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6222" y="1001072"/>
            <a:ext cx="8643998" cy="5740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7" descr="http://toysplay.ru/wp-content/uploads/2015/07/Fotolia_59992212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-315416"/>
            <a:ext cx="8362063" cy="25717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124744"/>
            <a:ext cx="77048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</a:t>
            </a:r>
          </a:p>
          <a:p>
            <a:pPr lvl="0" algn="ctr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6-7-лет (подготовительная 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Органная токката ре минор И. С. Баха.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гармонике» из альбома «Бусинки» А. Гречанинова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Менуэт» из детского альбома «Бирюльки»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«Ромашковая Русь», «Незабудковая гжель», «Свирель да рожок», «Палех»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«Наша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хохлома», муз. Ю.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Чичкова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(сб. «Ромашковая Русь»); «Лето» из цикла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 А. Вивальди.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Женя\Pictures\notes-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70567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95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апля 5"/>
          <p:cNvSpPr/>
          <p:nvPr/>
        </p:nvSpPr>
        <p:spPr>
          <a:xfrm>
            <a:off x="611560" y="260648"/>
            <a:ext cx="6517388" cy="6120680"/>
          </a:xfrm>
          <a:prstGeom prst="teardrop">
            <a:avLst>
              <a:gd name="adj" fmla="val 938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rgbClr val="003399"/>
                </a:solidFill>
                <a:latin typeface="Bookman Old Style" panose="02050604050505020204" pitchFamily="18" charset="0"/>
              </a:rPr>
              <a:t>Слушание музыки - уникальный вид музыкальной деятельности. Его уникальность состоит в тех развивающих возможностях, которое слушание обеспечивает как в плане музыкального, так и общего психического развития ребенка. Слушая музыку, ребенок познает мир во всем его многообразии, поскольку музыка отражает его в звуках разносторонне и полно.</a:t>
            </a:r>
          </a:p>
          <a:p>
            <a:endParaRPr lang="ru-RU" sz="1400" i="1" dirty="0">
              <a:solidFill>
                <a:srgbClr val="003399"/>
              </a:solidFill>
              <a:latin typeface="Bookman Old Style" panose="02050604050505020204" pitchFamily="18" charset="0"/>
            </a:endParaRPr>
          </a:p>
          <a:p>
            <a:r>
              <a:rPr lang="ru-RU" sz="1400" i="1" dirty="0">
                <a:solidFill>
                  <a:srgbClr val="003399"/>
                </a:solidFill>
                <a:latin typeface="Bookman Old Style" panose="02050604050505020204" pitchFamily="18" charset="0"/>
              </a:rPr>
              <a:t>        Музыку называют «языком чувств», она дает ни с чем несравнимые возможности для развития эмоциональной сферы детей. Музыкальное искусство включает в себя и интеллектуальное начало. Б.В. Асафьев писал: «Слушая, мы не только чувствуем или испытываем те или иные состояния, но и производим отбор, оцениваем, следовательно, мыслим». При восприятии и анализе музыки, у ребенка развивается мышление и воображение, произвольность и познавательная активность.</a:t>
            </a:r>
            <a:endParaRPr lang="ru-RU" sz="14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Фёдор\Desktop\102361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2845550" cy="2723192"/>
          </a:xfrm>
          <a:prstGeom prst="rect">
            <a:avLst/>
          </a:prstGeom>
          <a:noFill/>
        </p:spPr>
      </p:pic>
      <p:pic>
        <p:nvPicPr>
          <p:cNvPr id="2" name="Picture 2" descr="C:\Users\Женя\Pictures\88ea1f95026ff093d9da15677a647e66_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463" y="4509120"/>
            <a:ext cx="2891537" cy="19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lite-league.com/sites/default/files/social_posts/konnnicjh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32"/>
          <a:stretch>
            <a:fillRect/>
          </a:stretch>
        </p:blipFill>
        <p:spPr bwMode="auto">
          <a:xfrm>
            <a:off x="-142908" y="0"/>
            <a:ext cx="2285984" cy="66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530</TotalTime>
  <Words>2076</Words>
  <Application>Microsoft Office PowerPoint</Application>
  <PresentationFormat>Экран (4:3)</PresentationFormat>
  <Paragraphs>167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Фёдор</dc:creator>
  <cp:lastModifiedBy>USER</cp:lastModifiedBy>
  <cp:revision>45</cp:revision>
  <dcterms:created xsi:type="dcterms:W3CDTF">2017-11-19T08:29:47Z</dcterms:created>
  <dcterms:modified xsi:type="dcterms:W3CDTF">2020-05-13T08:33:31Z</dcterms:modified>
</cp:coreProperties>
</file>